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sldIdLst>
    <p:sldId id="256" r:id="rId2"/>
    <p:sldId id="257" r:id="rId3"/>
    <p:sldId id="259" r:id="rId4"/>
    <p:sldId id="258" r:id="rId5"/>
    <p:sldId id="323" r:id="rId6"/>
    <p:sldId id="325" r:id="rId7"/>
    <p:sldId id="263" r:id="rId8"/>
    <p:sldId id="322" r:id="rId9"/>
    <p:sldId id="264" r:id="rId10"/>
    <p:sldId id="302" r:id="rId11"/>
    <p:sldId id="297" r:id="rId12"/>
    <p:sldId id="298" r:id="rId13"/>
    <p:sldId id="299" r:id="rId14"/>
    <p:sldId id="327" r:id="rId15"/>
    <p:sldId id="328" r:id="rId16"/>
    <p:sldId id="329" r:id="rId17"/>
    <p:sldId id="321" r:id="rId18"/>
    <p:sldId id="311" r:id="rId19"/>
    <p:sldId id="330" r:id="rId20"/>
    <p:sldId id="295" r:id="rId21"/>
    <p:sldId id="266" r:id="rId22"/>
    <p:sldId id="307" r:id="rId23"/>
    <p:sldId id="308" r:id="rId24"/>
    <p:sldId id="28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47E9"/>
    <a:srgbClr val="F36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6"/>
    <p:restoredTop sz="94495"/>
  </p:normalViewPr>
  <p:slideViewPr>
    <p:cSldViewPr snapToGrid="0" snapToObjects="1">
      <p:cViewPr varScale="1">
        <p:scale>
          <a:sx n="165" d="100"/>
          <a:sy n="165" d="100"/>
        </p:scale>
        <p:origin x="10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gi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7/2/16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7/2/16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7/2/16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7/2/16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7/2/16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7/2/16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7/2/16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7/2/16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7/2/16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7/2/16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7/2/16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7/2/16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mazon.com/NulSom-NeoPixel-Rainbow-Stick-Arduino/dp/B00PTEP14W/ref=sr_1_1?ie=UTF8&amp;qid=1452991973&amp;sr=8-1&amp;keywords=neopixel+stick" TargetMode="External"/><Relationship Id="rId4" Type="http://schemas.openxmlformats.org/officeDocument/2006/relationships/hyperlink" Target="http://www.dx.com/p/16v-1000uf-aluminum-motherboard-capacitors-20-piece-pack-127865#.V0IQv5MrJMM" TargetMode="External"/><Relationship Id="rId5" Type="http://schemas.openxmlformats.org/officeDocument/2006/relationships/hyperlink" Target="https://www.amazon.com/gp/product/B00R17XUFC/ref=oh_aui_search_detailpage?ie=UTF8&amp;psc=1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vilros.com/ultimate-starter-kit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9675" y="758952"/>
            <a:ext cx="11205273" cy="4041648"/>
          </a:xfrm>
        </p:spPr>
        <p:txBody>
          <a:bodyPr/>
          <a:lstStyle/>
          <a:p>
            <a:r>
              <a:rPr lang="en-US" dirty="0" smtClean="0"/>
              <a:t>DIY Electronics:</a:t>
            </a:r>
            <a:br>
              <a:rPr lang="en-US" dirty="0" smtClean="0"/>
            </a:br>
            <a:r>
              <a:rPr lang="en-US" sz="4800" dirty="0" smtClean="0"/>
              <a:t>The Game of Simon using the </a:t>
            </a:r>
            <a:r>
              <a:rPr lang="en-US" sz="4800" dirty="0" err="1" smtClean="0"/>
              <a:t>Arudino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9675" y="4800600"/>
            <a:ext cx="9990517" cy="1691640"/>
          </a:xfrm>
        </p:spPr>
        <p:txBody>
          <a:bodyPr/>
          <a:lstStyle/>
          <a:p>
            <a:r>
              <a:rPr lang="en-US" dirty="0" smtClean="0"/>
              <a:t>Ryan Brock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0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</a:t>
            </a:r>
            <a:r>
              <a:rPr lang="en-US" dirty="0" smtClean="0"/>
              <a:t>Parts </a:t>
            </a:r>
            <a:r>
              <a:rPr lang="en-US" dirty="0" smtClean="0"/>
              <a:t>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Arduino</a:t>
            </a:r>
          </a:p>
          <a:p>
            <a:r>
              <a:rPr lang="en-US" dirty="0"/>
              <a:t>Breadboard</a:t>
            </a:r>
          </a:p>
          <a:p>
            <a:r>
              <a:rPr lang="en-US" dirty="0"/>
              <a:t>USB Cable</a:t>
            </a:r>
          </a:p>
          <a:p>
            <a:r>
              <a:rPr lang="en-US" dirty="0"/>
              <a:t>1 Neo Pixel Strip with 8 LEDs</a:t>
            </a:r>
          </a:p>
          <a:p>
            <a:r>
              <a:rPr lang="en-US" dirty="0"/>
              <a:t>1 1000F Capacitor</a:t>
            </a:r>
          </a:p>
          <a:p>
            <a:r>
              <a:rPr lang="en-US" dirty="0"/>
              <a:t>1 10K Ohm resistor</a:t>
            </a:r>
          </a:p>
          <a:p>
            <a:r>
              <a:rPr lang="en-US" dirty="0"/>
              <a:t>3 Male-Female wires</a:t>
            </a:r>
          </a:p>
          <a:p>
            <a:r>
              <a:rPr lang="en-US" dirty="0" smtClean="0"/>
              <a:t>12 Short Male-Male </a:t>
            </a:r>
            <a:r>
              <a:rPr lang="en-US" dirty="0"/>
              <a:t>wires</a:t>
            </a:r>
          </a:p>
          <a:p>
            <a:r>
              <a:rPr lang="en-US" dirty="0" smtClean="0"/>
              <a:t>4 </a:t>
            </a:r>
            <a:r>
              <a:rPr lang="en-US" dirty="0"/>
              <a:t>small buttons (not the bigger ones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1 Piezo Speaker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77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793" y="365760"/>
            <a:ext cx="10312719" cy="1325562"/>
          </a:xfrm>
        </p:spPr>
        <p:txBody>
          <a:bodyPr/>
          <a:lstStyle/>
          <a:p>
            <a:r>
              <a:rPr lang="en-US" dirty="0" smtClean="0"/>
              <a:t>Step 1 – </a:t>
            </a:r>
            <a:r>
              <a:rPr lang="en-US" dirty="0" smtClean="0"/>
              <a:t>Place </a:t>
            </a:r>
            <a:r>
              <a:rPr lang="en-US" smtClean="0"/>
              <a:t>the Buttons and Speaker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3125" y="1937287"/>
            <a:ext cx="50090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Make sure the USB Cable is not plugged into the PC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four buttons – Place the upper left corners in </a:t>
            </a:r>
            <a:r>
              <a:rPr lang="en-US" b="1" dirty="0" smtClean="0">
                <a:solidFill>
                  <a:srgbClr val="00B0F0"/>
                </a:solidFill>
              </a:rPr>
              <a:t>E:25, E:20, E:15</a:t>
            </a:r>
            <a:r>
              <a:rPr lang="en-US" dirty="0" smtClean="0">
                <a:solidFill>
                  <a:srgbClr val="7030A0"/>
                </a:solidFill>
              </a:rPr>
              <a:t>, </a:t>
            </a:r>
            <a:r>
              <a:rPr lang="en-US" dirty="0" smtClean="0"/>
              <a:t>and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b="1" dirty="0" smtClean="0">
                <a:solidFill>
                  <a:srgbClr val="00B0F0"/>
                </a:solidFill>
              </a:rPr>
              <a:t>E:10</a:t>
            </a:r>
            <a:endParaRPr lang="en-US" b="1" dirty="0" smtClean="0">
              <a:solidFill>
                <a:srgbClr val="00B0F0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Piezo so that the </a:t>
            </a:r>
            <a:r>
              <a:rPr lang="en-US" b="1" dirty="0" smtClean="0">
                <a:solidFill>
                  <a:srgbClr val="FF0000"/>
                </a:solidFill>
              </a:rPr>
              <a:t>+</a:t>
            </a:r>
            <a:r>
              <a:rPr lang="en-US" dirty="0" smtClean="0"/>
              <a:t> is in </a:t>
            </a:r>
            <a:r>
              <a:rPr lang="en-US" b="1" dirty="0" smtClean="0">
                <a:solidFill>
                  <a:srgbClr val="00B0F0"/>
                </a:solidFill>
              </a:rPr>
              <a:t>E:3</a:t>
            </a:r>
            <a:r>
              <a:rPr lang="en-US" dirty="0" smtClean="0"/>
              <a:t> and the </a:t>
            </a:r>
            <a:r>
              <a:rPr lang="en-US" b="1" dirty="0" smtClean="0">
                <a:solidFill>
                  <a:srgbClr val="00B050"/>
                </a:solidFill>
              </a:rPr>
              <a:t>–</a:t>
            </a:r>
            <a:r>
              <a:rPr lang="en-US" dirty="0" smtClean="0"/>
              <a:t> is in </a:t>
            </a:r>
            <a:r>
              <a:rPr lang="en-US" b="1" dirty="0" smtClean="0">
                <a:solidFill>
                  <a:srgbClr val="00B0F0"/>
                </a:solidFill>
              </a:rPr>
              <a:t>E:1</a:t>
            </a:r>
            <a:r>
              <a:rPr lang="en-US" dirty="0" smtClean="0"/>
              <a:t> (the piezo you have will not look like the diagram – it will sit directly on the board)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80" y="1691322"/>
            <a:ext cx="4762039" cy="4988803"/>
          </a:xfrm>
        </p:spPr>
      </p:pic>
    </p:spTree>
    <p:extLst>
      <p:ext uri="{BB962C8B-B14F-4D97-AF65-F5344CB8AC3E}">
        <p14:creationId xmlns:p14="http://schemas.microsoft.com/office/powerpoint/2010/main" val="97902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– Place </a:t>
            </a:r>
            <a:r>
              <a:rPr lang="en-US" dirty="0" smtClean="0"/>
              <a:t>WS2811 Components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3125" y="1937287"/>
            <a:ext cx="50090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+ (longer leg) of the capacitor into the </a:t>
            </a:r>
            <a:r>
              <a:rPr lang="en-US" b="1" dirty="0" smtClean="0">
                <a:solidFill>
                  <a:srgbClr val="FF0000"/>
                </a:solidFill>
              </a:rPr>
              <a:t>top red row</a:t>
            </a:r>
            <a:endParaRPr lang="en-US" b="1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</a:t>
            </a:r>
            <a:r>
              <a:rPr lang="en-US" dirty="0" smtClean="0"/>
              <a:t>the shorter leg of the capacitor (also the side painted gray) in </a:t>
            </a:r>
            <a:r>
              <a:rPr lang="en-US" dirty="0" smtClean="0"/>
              <a:t>the </a:t>
            </a:r>
            <a:r>
              <a:rPr lang="en-US" b="1" dirty="0" smtClean="0">
                <a:solidFill>
                  <a:srgbClr val="0070C0"/>
                </a:solidFill>
              </a:rPr>
              <a:t>top blue row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one leg of the resistor in </a:t>
            </a:r>
            <a:r>
              <a:rPr lang="en-US" b="1" dirty="0" smtClean="0">
                <a:solidFill>
                  <a:srgbClr val="00B0F0"/>
                </a:solidFill>
              </a:rPr>
              <a:t>E:30</a:t>
            </a:r>
            <a:r>
              <a:rPr lang="en-US" dirty="0" smtClean="0"/>
              <a:t> and the other leg into </a:t>
            </a:r>
            <a:r>
              <a:rPr lang="en-US" b="1" dirty="0" smtClean="0">
                <a:solidFill>
                  <a:srgbClr val="00B0F0"/>
                </a:solidFill>
              </a:rPr>
              <a:t>F:30</a:t>
            </a:r>
            <a:endParaRPr lang="en-US" b="1" dirty="0">
              <a:solidFill>
                <a:srgbClr val="00B0F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34" y="1691322"/>
            <a:ext cx="5235897" cy="4994913"/>
          </a:xfrm>
        </p:spPr>
      </p:pic>
    </p:spTree>
    <p:extLst>
      <p:ext uri="{BB962C8B-B14F-4D97-AF65-F5344CB8AC3E}">
        <p14:creationId xmlns:p14="http://schemas.microsoft.com/office/powerpoint/2010/main" val="10156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 – </a:t>
            </a:r>
            <a:r>
              <a:rPr lang="en-US" dirty="0" smtClean="0"/>
              <a:t>Start to Wire Up WS2811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07809" y="1937287"/>
            <a:ext cx="41943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Attach the female end of a female-male wire onto the </a:t>
            </a:r>
            <a:r>
              <a:rPr lang="en-US" b="1" dirty="0" smtClean="0">
                <a:solidFill>
                  <a:srgbClr val="FF0000"/>
                </a:solidFill>
              </a:rPr>
              <a:t>5V</a:t>
            </a:r>
            <a:r>
              <a:rPr lang="en-US" dirty="0" smtClean="0"/>
              <a:t> pin of the WS2811 – attach the male end into the </a:t>
            </a:r>
            <a:r>
              <a:rPr lang="en-US" b="1" dirty="0" smtClean="0">
                <a:solidFill>
                  <a:srgbClr val="FF0000"/>
                </a:solidFill>
              </a:rPr>
              <a:t>5V</a:t>
            </a:r>
            <a:r>
              <a:rPr lang="en-US" dirty="0" smtClean="0"/>
              <a:t> of the Arduino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Attach the female end of a female-male wire onto the </a:t>
            </a:r>
            <a:r>
              <a:rPr lang="en-US" b="1" dirty="0" err="1" smtClean="0">
                <a:solidFill>
                  <a:srgbClr val="00B0F0"/>
                </a:solidFill>
              </a:rPr>
              <a:t>DIn</a:t>
            </a:r>
            <a:r>
              <a:rPr lang="en-US" dirty="0" smtClean="0"/>
              <a:t> </a:t>
            </a:r>
            <a:r>
              <a:rPr lang="en-US" dirty="0"/>
              <a:t>pin of the WS2811 – attach the male end into the </a:t>
            </a:r>
            <a:r>
              <a:rPr lang="en-US" b="1" dirty="0" smtClean="0">
                <a:solidFill>
                  <a:srgbClr val="00B0F0"/>
                </a:solidFill>
              </a:rPr>
              <a:t>I:30</a:t>
            </a:r>
            <a:r>
              <a:rPr lang="en-US" dirty="0" smtClean="0"/>
              <a:t> </a:t>
            </a:r>
            <a:r>
              <a:rPr lang="en-US" dirty="0"/>
              <a:t>of the </a:t>
            </a:r>
            <a:r>
              <a:rPr lang="en-US" dirty="0" smtClean="0"/>
              <a:t>Breadboard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92" y="1828800"/>
            <a:ext cx="6067746" cy="4531988"/>
          </a:xfrm>
        </p:spPr>
      </p:pic>
    </p:spTree>
    <p:extLst>
      <p:ext uri="{BB962C8B-B14F-4D97-AF65-F5344CB8AC3E}">
        <p14:creationId xmlns:p14="http://schemas.microsoft.com/office/powerpoint/2010/main" val="189756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</a:t>
            </a:r>
            <a:r>
              <a:rPr lang="en-US" dirty="0" smtClean="0"/>
              <a:t>4 </a:t>
            </a:r>
            <a:r>
              <a:rPr lang="en-US" dirty="0" smtClean="0"/>
              <a:t>– </a:t>
            </a:r>
            <a:r>
              <a:rPr lang="en-US" dirty="0" smtClean="0"/>
              <a:t>Run the Ground Wires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07809" y="1937287"/>
            <a:ext cx="419434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</a:t>
            </a:r>
            <a:r>
              <a:rPr lang="en-US" b="1" dirty="0">
                <a:solidFill>
                  <a:srgbClr val="00B050"/>
                </a:solidFill>
              </a:rPr>
              <a:t>GND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smtClean="0"/>
              <a:t>on the lower row of the Arduino to anywhere in the </a:t>
            </a:r>
            <a:r>
              <a:rPr lang="en-US" b="1" dirty="0" smtClean="0">
                <a:solidFill>
                  <a:srgbClr val="0070C0"/>
                </a:solidFill>
              </a:rPr>
              <a:t>top blue row</a:t>
            </a:r>
            <a:endParaRPr lang="en-US" b="1" dirty="0" smtClean="0">
              <a:solidFill>
                <a:srgbClr val="0070C0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Attach the female end of a female-male wire onto the </a:t>
            </a:r>
            <a:r>
              <a:rPr lang="en-US" b="1" dirty="0" smtClean="0">
                <a:solidFill>
                  <a:srgbClr val="00B050"/>
                </a:solidFill>
              </a:rPr>
              <a:t>GND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/>
              <a:t>pin of the WS2811 – </a:t>
            </a:r>
            <a:r>
              <a:rPr lang="en-US" dirty="0" smtClean="0"/>
              <a:t>place the male end into anywhere on the </a:t>
            </a:r>
            <a:r>
              <a:rPr lang="en-US" b="1" dirty="0" smtClean="0">
                <a:solidFill>
                  <a:srgbClr val="0070C0"/>
                </a:solidFill>
              </a:rPr>
              <a:t>top blue row</a:t>
            </a:r>
          </a:p>
          <a:p>
            <a:pPr marL="285750" indent="-285750">
              <a:buFont typeface="Arial" charset="0"/>
              <a:buChar char="•"/>
            </a:pPr>
            <a:endParaRPr lang="en-US" b="1" dirty="0">
              <a:solidFill>
                <a:srgbClr val="0070C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5 wires from anywhere on the </a:t>
            </a:r>
            <a:r>
              <a:rPr lang="en-US" b="1" dirty="0" smtClean="0">
                <a:solidFill>
                  <a:srgbClr val="0070C0"/>
                </a:solidFill>
              </a:rPr>
              <a:t>top blue row to </a:t>
            </a:r>
            <a:r>
              <a:rPr lang="en-US" b="1" dirty="0" smtClean="0">
                <a:solidFill>
                  <a:srgbClr val="00B0F0"/>
                </a:solidFill>
              </a:rPr>
              <a:t>A:25, A:20, A:15, A:10, </a:t>
            </a:r>
            <a:r>
              <a:rPr lang="en-US" dirty="0" smtClean="0"/>
              <a:t>and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rgbClr val="00B0F0"/>
                </a:solidFill>
              </a:rPr>
              <a:t>A:1</a:t>
            </a:r>
            <a:endParaRPr lang="en-US" b="1" dirty="0">
              <a:solidFill>
                <a:srgbClr val="00B0F0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92" y="1833134"/>
            <a:ext cx="6067746" cy="4523319"/>
          </a:xfrm>
        </p:spPr>
      </p:pic>
    </p:spTree>
    <p:extLst>
      <p:ext uri="{BB962C8B-B14F-4D97-AF65-F5344CB8AC3E}">
        <p14:creationId xmlns:p14="http://schemas.microsoft.com/office/powerpoint/2010/main" val="124105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</a:t>
            </a:r>
            <a:r>
              <a:rPr lang="en-US" dirty="0" smtClean="0"/>
              <a:t>5 </a:t>
            </a:r>
            <a:r>
              <a:rPr lang="en-US" dirty="0" smtClean="0"/>
              <a:t>– </a:t>
            </a:r>
            <a:r>
              <a:rPr lang="en-US" dirty="0" smtClean="0"/>
              <a:t>Run the Data Lines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93049" y="1828800"/>
            <a:ext cx="419434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Run a wire from pin 2 on the Arduino to </a:t>
            </a:r>
            <a:r>
              <a:rPr lang="en-US" sz="1600" b="1" dirty="0" smtClean="0">
                <a:solidFill>
                  <a:srgbClr val="00B0F0"/>
                </a:solidFill>
              </a:rPr>
              <a:t>A:30</a:t>
            </a:r>
            <a:r>
              <a:rPr lang="en-US" sz="1600" dirty="0" smtClean="0"/>
              <a:t> (</a:t>
            </a:r>
            <a:r>
              <a:rPr lang="en-US" sz="1600" b="1" dirty="0" smtClean="0">
                <a:solidFill>
                  <a:srgbClr val="0070C0"/>
                </a:solidFill>
              </a:rPr>
              <a:t>blue</a:t>
            </a:r>
            <a:r>
              <a:rPr lang="en-US" sz="1600" dirty="0" smtClean="0">
                <a:solidFill>
                  <a:srgbClr val="0070C0"/>
                </a:solidFill>
              </a:rPr>
              <a:t> </a:t>
            </a:r>
            <a:r>
              <a:rPr lang="en-US" sz="1600" b="1" dirty="0" smtClean="0">
                <a:solidFill>
                  <a:srgbClr val="0070C0"/>
                </a:solidFill>
              </a:rPr>
              <a:t>wire</a:t>
            </a:r>
            <a:r>
              <a:rPr lang="en-US" sz="1600" dirty="0" smtClean="0">
                <a:solidFill>
                  <a:srgbClr val="0070C0"/>
                </a:solidFill>
              </a:rPr>
              <a:t> </a:t>
            </a:r>
            <a:r>
              <a:rPr lang="en-US" sz="1600" dirty="0" smtClean="0"/>
              <a:t>in diagram)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/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Run a wire from </a:t>
            </a:r>
            <a:r>
              <a:rPr lang="en-US" sz="1600" b="1" dirty="0" smtClean="0">
                <a:solidFill>
                  <a:srgbClr val="F36100"/>
                </a:solidFill>
              </a:rPr>
              <a:t>pin 6</a:t>
            </a:r>
            <a:r>
              <a:rPr lang="en-US" sz="1600" dirty="0" smtClean="0">
                <a:solidFill>
                  <a:srgbClr val="F36100"/>
                </a:solidFill>
              </a:rPr>
              <a:t> </a:t>
            </a:r>
            <a:r>
              <a:rPr lang="en-US" sz="1600" dirty="0" smtClean="0"/>
              <a:t>on the Arduino to </a:t>
            </a:r>
            <a:r>
              <a:rPr lang="en-US" sz="1600" b="1" dirty="0" smtClean="0">
                <a:solidFill>
                  <a:srgbClr val="00B0F0"/>
                </a:solidFill>
              </a:rPr>
              <a:t>A:23</a:t>
            </a:r>
            <a:r>
              <a:rPr lang="en-US" sz="1600" dirty="0" smtClean="0"/>
              <a:t> (</a:t>
            </a:r>
            <a:r>
              <a:rPr lang="en-US" sz="1600" b="1" dirty="0" smtClean="0">
                <a:solidFill>
                  <a:srgbClr val="F36100"/>
                </a:solidFill>
              </a:rPr>
              <a:t>orange wire</a:t>
            </a:r>
            <a:r>
              <a:rPr lang="en-US" sz="1600" dirty="0" smtClean="0"/>
              <a:t> in diagram)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/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Run a wire from </a:t>
            </a:r>
            <a:r>
              <a:rPr lang="en-US" sz="1600" b="1" dirty="0">
                <a:solidFill>
                  <a:srgbClr val="F36100"/>
                </a:solidFill>
              </a:rPr>
              <a:t>pin </a:t>
            </a:r>
            <a:r>
              <a:rPr lang="en-US" sz="1600" b="1" dirty="0" smtClean="0">
                <a:solidFill>
                  <a:srgbClr val="F36100"/>
                </a:solidFill>
              </a:rPr>
              <a:t>8</a:t>
            </a:r>
            <a:r>
              <a:rPr lang="en-US" sz="1600" dirty="0" smtClean="0">
                <a:solidFill>
                  <a:srgbClr val="F36100"/>
                </a:solidFill>
              </a:rPr>
              <a:t> </a:t>
            </a:r>
            <a:r>
              <a:rPr lang="en-US" sz="1600" dirty="0"/>
              <a:t>on the Arduino to </a:t>
            </a:r>
            <a:r>
              <a:rPr lang="en-US" sz="1600" b="1" dirty="0" smtClean="0">
                <a:solidFill>
                  <a:srgbClr val="00B0F0"/>
                </a:solidFill>
              </a:rPr>
              <a:t>A:18</a:t>
            </a:r>
            <a:r>
              <a:rPr lang="en-US" sz="1600" dirty="0" smtClean="0"/>
              <a:t> </a:t>
            </a:r>
            <a:r>
              <a:rPr lang="en-US" sz="1600" dirty="0"/>
              <a:t>(</a:t>
            </a:r>
            <a:r>
              <a:rPr lang="en-US" sz="1600" b="1" dirty="0">
                <a:solidFill>
                  <a:srgbClr val="F36100"/>
                </a:solidFill>
              </a:rPr>
              <a:t>orange wire</a:t>
            </a:r>
            <a:r>
              <a:rPr lang="en-US" sz="1600" dirty="0"/>
              <a:t> in diagram)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Run a wire from </a:t>
            </a:r>
            <a:r>
              <a:rPr lang="en-US" sz="1600" b="1" dirty="0">
                <a:solidFill>
                  <a:srgbClr val="F36100"/>
                </a:solidFill>
              </a:rPr>
              <a:t>pin </a:t>
            </a:r>
            <a:r>
              <a:rPr lang="en-US" sz="1600" b="1" dirty="0" smtClean="0">
                <a:solidFill>
                  <a:srgbClr val="F36100"/>
                </a:solidFill>
              </a:rPr>
              <a:t>10</a:t>
            </a:r>
            <a:r>
              <a:rPr lang="en-US" sz="1600" dirty="0" smtClean="0">
                <a:solidFill>
                  <a:srgbClr val="F36100"/>
                </a:solidFill>
              </a:rPr>
              <a:t> </a:t>
            </a:r>
            <a:r>
              <a:rPr lang="en-US" sz="1600" dirty="0"/>
              <a:t>on the Arduino to </a:t>
            </a:r>
            <a:r>
              <a:rPr lang="en-US" sz="1600" b="1" dirty="0" smtClean="0">
                <a:solidFill>
                  <a:srgbClr val="00B0F0"/>
                </a:solidFill>
              </a:rPr>
              <a:t>A:13</a:t>
            </a:r>
            <a:r>
              <a:rPr lang="en-US" sz="1600" dirty="0" smtClean="0"/>
              <a:t> </a:t>
            </a:r>
            <a:r>
              <a:rPr lang="en-US" sz="1600" dirty="0"/>
              <a:t>(</a:t>
            </a:r>
            <a:r>
              <a:rPr lang="en-US" sz="1600" b="1" dirty="0">
                <a:solidFill>
                  <a:srgbClr val="F36100"/>
                </a:solidFill>
              </a:rPr>
              <a:t>orange wire</a:t>
            </a:r>
            <a:r>
              <a:rPr lang="en-US" sz="1600" dirty="0"/>
              <a:t> in diagram)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Run a wire from </a:t>
            </a:r>
            <a:r>
              <a:rPr lang="en-US" sz="1600" b="1" dirty="0">
                <a:solidFill>
                  <a:srgbClr val="F36100"/>
                </a:solidFill>
              </a:rPr>
              <a:t>pin </a:t>
            </a:r>
            <a:r>
              <a:rPr lang="en-US" sz="1600" b="1" dirty="0" smtClean="0">
                <a:solidFill>
                  <a:srgbClr val="F36100"/>
                </a:solidFill>
              </a:rPr>
              <a:t>12</a:t>
            </a:r>
            <a:r>
              <a:rPr lang="en-US" sz="1600" dirty="0" smtClean="0">
                <a:solidFill>
                  <a:srgbClr val="F36100"/>
                </a:solidFill>
              </a:rPr>
              <a:t> </a:t>
            </a:r>
            <a:r>
              <a:rPr lang="en-US" sz="1600" dirty="0"/>
              <a:t>on the Arduino to </a:t>
            </a:r>
            <a:r>
              <a:rPr lang="en-US" sz="1600" b="1" dirty="0" smtClean="0">
                <a:solidFill>
                  <a:srgbClr val="00B0F0"/>
                </a:solidFill>
              </a:rPr>
              <a:t>A:8 </a:t>
            </a:r>
            <a:r>
              <a:rPr lang="en-US" sz="1600" dirty="0" smtClean="0"/>
              <a:t>(</a:t>
            </a:r>
            <a:r>
              <a:rPr lang="en-US" sz="1600" b="1" dirty="0" smtClean="0">
                <a:solidFill>
                  <a:srgbClr val="F36100"/>
                </a:solidFill>
              </a:rPr>
              <a:t>orange </a:t>
            </a:r>
            <a:r>
              <a:rPr lang="en-US" sz="1600" b="1" dirty="0">
                <a:solidFill>
                  <a:srgbClr val="F36100"/>
                </a:solidFill>
              </a:rPr>
              <a:t>wire</a:t>
            </a:r>
            <a:r>
              <a:rPr lang="en-US" sz="1600" dirty="0"/>
              <a:t> in diagram</a:t>
            </a:r>
            <a:r>
              <a:rPr lang="en-US" sz="1600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/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Run a wire from </a:t>
            </a:r>
            <a:r>
              <a:rPr lang="en-US" sz="1600" b="1" dirty="0">
                <a:solidFill>
                  <a:srgbClr val="FD47E9"/>
                </a:solidFill>
              </a:rPr>
              <a:t>pin </a:t>
            </a:r>
            <a:r>
              <a:rPr lang="en-US" sz="1600" b="1" dirty="0" smtClean="0">
                <a:solidFill>
                  <a:srgbClr val="FD47E9"/>
                </a:solidFill>
              </a:rPr>
              <a:t>13</a:t>
            </a:r>
            <a:r>
              <a:rPr lang="en-US" sz="1600" dirty="0" smtClean="0">
                <a:solidFill>
                  <a:srgbClr val="FD47E9"/>
                </a:solidFill>
              </a:rPr>
              <a:t> </a:t>
            </a:r>
            <a:r>
              <a:rPr lang="en-US" sz="1600" dirty="0"/>
              <a:t>on the Arduino to </a:t>
            </a:r>
            <a:r>
              <a:rPr lang="en-US" sz="1600" b="1" dirty="0" smtClean="0">
                <a:solidFill>
                  <a:srgbClr val="00B0F0"/>
                </a:solidFill>
              </a:rPr>
              <a:t>A:3 </a:t>
            </a:r>
            <a:r>
              <a:rPr lang="en-US" sz="1600" dirty="0" smtClean="0"/>
              <a:t>(</a:t>
            </a:r>
            <a:r>
              <a:rPr lang="en-US" sz="1600" b="1" dirty="0" smtClean="0">
                <a:solidFill>
                  <a:srgbClr val="FD47E9"/>
                </a:solidFill>
              </a:rPr>
              <a:t>magenta wire</a:t>
            </a:r>
            <a:r>
              <a:rPr lang="en-US" sz="1600" dirty="0" smtClean="0"/>
              <a:t> </a:t>
            </a:r>
            <a:r>
              <a:rPr lang="en-US" sz="1600" dirty="0"/>
              <a:t>in diagram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30" y="1828800"/>
            <a:ext cx="6047669" cy="4531988"/>
          </a:xfrm>
        </p:spPr>
      </p:pic>
    </p:spTree>
    <p:extLst>
      <p:ext uri="{BB962C8B-B14F-4D97-AF65-F5344CB8AC3E}">
        <p14:creationId xmlns:p14="http://schemas.microsoft.com/office/powerpoint/2010/main" val="168600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</a:t>
            </a:r>
            <a:r>
              <a:rPr lang="en-US" dirty="0" smtClean="0"/>
              <a:t>5 </a:t>
            </a:r>
            <a:r>
              <a:rPr lang="en-US" dirty="0" smtClean="0"/>
              <a:t>– </a:t>
            </a:r>
            <a:r>
              <a:rPr lang="en-US" dirty="0" smtClean="0"/>
              <a:t>Power on the Arduino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30" y="1828800"/>
            <a:ext cx="6047669" cy="4531988"/>
          </a:xfrm>
        </p:spPr>
      </p:pic>
      <p:sp>
        <p:nvSpPr>
          <p:cNvPr id="7" name="TextBox 6"/>
          <p:cNvSpPr txBox="1"/>
          <p:nvPr/>
        </p:nvSpPr>
        <p:spPr>
          <a:xfrm>
            <a:off x="5795455" y="1937287"/>
            <a:ext cx="4706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Plug the Arduino into the USB Cable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Plug the USB Cable into the </a:t>
            </a:r>
            <a:r>
              <a:rPr lang="en-US" dirty="0" smtClean="0"/>
              <a:t>PC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5021679" y="3383581"/>
            <a:ext cx="719418" cy="410135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60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</a:t>
            </a:r>
            <a:r>
              <a:rPr lang="en-US" dirty="0"/>
              <a:t>6</a:t>
            </a:r>
            <a:r>
              <a:rPr lang="en-US" dirty="0" smtClean="0"/>
              <a:t> </a:t>
            </a:r>
            <a:r>
              <a:rPr lang="en-US" dirty="0" smtClean="0"/>
              <a:t>– Program the Arduino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1872" y="1829711"/>
            <a:ext cx="8312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Plug the board into the PC via the USB plug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Open Sketch </a:t>
            </a:r>
            <a:r>
              <a:rPr lang="en-US" b="1" dirty="0" err="1" smtClean="0"/>
              <a:t>simon.ino</a:t>
            </a:r>
            <a:r>
              <a:rPr lang="en-US" b="1" dirty="0" smtClean="0"/>
              <a:t> </a:t>
            </a:r>
            <a:r>
              <a:rPr lang="en-US" dirty="0" smtClean="0"/>
              <a:t>in </a:t>
            </a:r>
            <a:r>
              <a:rPr lang="en-US" dirty="0"/>
              <a:t>the </a:t>
            </a:r>
            <a:r>
              <a:rPr lang="en-US" b="1" dirty="0" err="1" smtClean="0"/>
              <a:t>simon</a:t>
            </a:r>
            <a:r>
              <a:rPr lang="en-US" b="1" dirty="0" smtClean="0"/>
              <a:t> </a:t>
            </a:r>
            <a:r>
              <a:rPr lang="en-US" dirty="0" smtClean="0"/>
              <a:t>directory/folder</a:t>
            </a:r>
            <a:endParaRPr lang="en-US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Select Tools -&gt; Port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60" y="5420149"/>
            <a:ext cx="3872048" cy="838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59" y="2862400"/>
            <a:ext cx="3023259" cy="1969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1872" y="4941458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mtClean="0"/>
              <a:t>Click the Upload Button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984012" y="5693772"/>
            <a:ext cx="719418" cy="410135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46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</a:t>
            </a:r>
            <a:r>
              <a:rPr lang="en-US" dirty="0" smtClean="0"/>
              <a:t>7 </a:t>
            </a:r>
            <a:r>
              <a:rPr lang="en-US" dirty="0" smtClean="0"/>
              <a:t>– Open the Serial Monitor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86288" y="3241652"/>
            <a:ext cx="4706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Go to Tools and select ‘Serial Monitor’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587" y="2148400"/>
            <a:ext cx="4851706" cy="3364893"/>
          </a:xfrm>
        </p:spPr>
      </p:pic>
    </p:spTree>
    <p:extLst>
      <p:ext uri="{BB962C8B-B14F-4D97-AF65-F5344CB8AC3E}">
        <p14:creationId xmlns:p14="http://schemas.microsoft.com/office/powerpoint/2010/main" val="47250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Analogy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Load the </a:t>
            </a:r>
            <a:r>
              <a:rPr lang="en-US" dirty="0" err="1" smtClean="0"/>
              <a:t>neopixel</a:t>
            </a:r>
            <a:r>
              <a:rPr lang="en-US" smtClean="0"/>
              <a:t> library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0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Ryan Brock</a:t>
            </a:r>
          </a:p>
          <a:p>
            <a:r>
              <a:rPr lang="en-US" sz="2800" dirty="0" smtClean="0"/>
              <a:t>Software Engineer – 14 Years</a:t>
            </a:r>
          </a:p>
          <a:p>
            <a:r>
              <a:rPr lang="en-US" sz="2800" dirty="0" smtClean="0"/>
              <a:t>Purdue University – Computer Science</a:t>
            </a:r>
          </a:p>
          <a:p>
            <a:r>
              <a:rPr lang="en-US" sz="2800" dirty="0" smtClean="0"/>
              <a:t>Motorola</a:t>
            </a:r>
          </a:p>
          <a:p>
            <a:r>
              <a:rPr lang="en-US" sz="2800" dirty="0" smtClean="0"/>
              <a:t>Zebra Technologies</a:t>
            </a:r>
          </a:p>
        </p:txBody>
      </p:sp>
    </p:spTree>
    <p:extLst>
      <p:ext uri="{BB962C8B-B14F-4D97-AF65-F5344CB8AC3E}">
        <p14:creationId xmlns:p14="http://schemas.microsoft.com/office/powerpoint/2010/main" val="25708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Analogy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425" y="2588419"/>
            <a:ext cx="6350000" cy="2832100"/>
          </a:xfrm>
        </p:spPr>
      </p:pic>
    </p:spTree>
    <p:extLst>
      <p:ext uri="{BB962C8B-B14F-4D97-AF65-F5344CB8AC3E}">
        <p14:creationId xmlns:p14="http://schemas.microsoft.com/office/powerpoint/2010/main" val="106304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LEDs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3025" y="1828800"/>
            <a:ext cx="49128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Button as a Switch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425" y="2262069"/>
            <a:ext cx="4320000" cy="3484800"/>
          </a:xfrm>
        </p:spPr>
      </p:pic>
    </p:spTree>
    <p:extLst>
      <p:ext uri="{BB962C8B-B14F-4D97-AF65-F5344CB8AC3E}">
        <p14:creationId xmlns:p14="http://schemas.microsoft.com/office/powerpoint/2010/main" val="95170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3 - Let’s ’Read’ Something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Arduino can ‘drive’ pins</a:t>
            </a:r>
          </a:p>
          <a:p>
            <a:r>
              <a:rPr lang="en-US" dirty="0" smtClean="0"/>
              <a:t>The Arduino can also ‘read’ pins</a:t>
            </a:r>
          </a:p>
          <a:p>
            <a:r>
              <a:rPr lang="en-US" dirty="0" smtClean="0"/>
              <a:t>Allows Arduino to ’read’ sensors, collect data, etc.</a:t>
            </a:r>
          </a:p>
          <a:p>
            <a:r>
              <a:rPr lang="en-US" dirty="0" smtClean="0"/>
              <a:t>Need to program the Arduino to make it ‘smart’</a:t>
            </a:r>
          </a:p>
          <a:p>
            <a:r>
              <a:rPr lang="en-US" dirty="0" smtClean="0"/>
              <a:t>The Arduino can set pins to HIGH or LOW</a:t>
            </a:r>
          </a:p>
          <a:p>
            <a:r>
              <a:rPr lang="en-US" dirty="0" smtClean="0"/>
              <a:t>The Arduino can read pins as either HIGH or LOW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777" y="4596771"/>
            <a:ext cx="6062382" cy="21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WS2811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60984" y="623277"/>
            <a:ext cx="5750169" cy="575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3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9692640" cy="4351337"/>
          </a:xfrm>
        </p:spPr>
        <p:txBody>
          <a:bodyPr/>
          <a:lstStyle/>
          <a:p>
            <a:r>
              <a:rPr lang="en-US" sz="2800" b="1" dirty="0" smtClean="0"/>
              <a:t>Twitter</a:t>
            </a:r>
            <a:r>
              <a:rPr lang="en-US" sz="2800" dirty="0"/>
              <a:t>:</a:t>
            </a:r>
            <a:r>
              <a:rPr lang="en-US" sz="2800" dirty="0" smtClean="0"/>
              <a:t> @borq79</a:t>
            </a:r>
          </a:p>
          <a:p>
            <a:r>
              <a:rPr lang="en-US" sz="2800" b="1" dirty="0" smtClean="0"/>
              <a:t>Email: </a:t>
            </a:r>
            <a:r>
              <a:rPr lang="en-US" sz="2800" dirty="0" smtClean="0"/>
              <a:t>borq79@gmail.com</a:t>
            </a:r>
          </a:p>
          <a:p>
            <a:r>
              <a:rPr lang="en-US" sz="2800" b="1" dirty="0" err="1" smtClean="0"/>
              <a:t>Github</a:t>
            </a:r>
            <a:r>
              <a:rPr lang="en-US" sz="2800" b="1" dirty="0" smtClean="0"/>
              <a:t> Repo: </a:t>
            </a:r>
          </a:p>
          <a:p>
            <a:pPr lvl="1"/>
            <a:r>
              <a:rPr lang="en-US" sz="2400" dirty="0"/>
              <a:t>https://</a:t>
            </a:r>
            <a:r>
              <a:rPr lang="en-US" sz="2400" dirty="0" smtClean="0"/>
              <a:t>github.com/borq79/Cary-Area-Public-Library-Classes</a:t>
            </a:r>
          </a:p>
          <a:p>
            <a:pPr lvl="1"/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41009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Intro (5 Minutes</a:t>
            </a:r>
            <a:r>
              <a:rPr lang="en-US" b="1" dirty="0" smtClean="0"/>
              <a:t>)</a:t>
            </a:r>
          </a:p>
          <a:p>
            <a:r>
              <a:rPr lang="en-US" b="1" dirty="0" smtClean="0"/>
              <a:t>Wire up Project</a:t>
            </a:r>
          </a:p>
          <a:p>
            <a:r>
              <a:rPr lang="en-US" b="1" dirty="0" smtClean="0"/>
              <a:t>Resistors and Capacitors</a:t>
            </a:r>
            <a:endParaRPr lang="en-US" b="1" dirty="0" smtClean="0"/>
          </a:p>
          <a:p>
            <a:r>
              <a:rPr lang="en-US" b="1" dirty="0" smtClean="0"/>
              <a:t>Buttons and Pullup Resistors</a:t>
            </a:r>
          </a:p>
          <a:p>
            <a:r>
              <a:rPr lang="en-US" b="1" dirty="0" smtClean="0"/>
              <a:t>Piezo and tone()</a:t>
            </a:r>
          </a:p>
          <a:p>
            <a:r>
              <a:rPr lang="en-US" b="1" dirty="0" smtClean="0"/>
              <a:t>WS2811</a:t>
            </a:r>
          </a:p>
          <a:p>
            <a:r>
              <a:rPr lang="en-US" b="1" dirty="0" smtClean="0"/>
              <a:t>Game Time!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58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Kits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$55 </a:t>
            </a:r>
            <a:r>
              <a:rPr lang="en-US" dirty="0" err="1" smtClean="0"/>
              <a:t>Vilros</a:t>
            </a:r>
            <a:r>
              <a:rPr lang="en-US" dirty="0" smtClean="0"/>
              <a:t> Ultimate Starter Kit</a:t>
            </a: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www.vilros.com/ultimate-starter-kit.html</a:t>
            </a:r>
            <a:endParaRPr lang="en-US" dirty="0" smtClean="0"/>
          </a:p>
          <a:p>
            <a:r>
              <a:rPr lang="en-US" dirty="0" smtClean="0"/>
              <a:t>$</a:t>
            </a:r>
            <a:r>
              <a:rPr lang="en-US" dirty="0" smtClean="0"/>
              <a:t>8 LED Strip</a:t>
            </a:r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www.amazon.com/NulSom-NeoPixel-Rainbow-Stick-Arduino/dp/B00PTEP14W/ref=sr_1_1?ie=UTF8&amp;qid=1452991973&amp;sr=8-1&amp;keywords=neopixel+stick</a:t>
            </a:r>
            <a:endParaRPr lang="en-US" dirty="0"/>
          </a:p>
          <a:p>
            <a:r>
              <a:rPr lang="en-US" dirty="0" smtClean="0"/>
              <a:t>$3 20 pc. Capacitor Pack</a:t>
            </a:r>
          </a:p>
          <a:p>
            <a:r>
              <a:rPr lang="en-US" dirty="0">
                <a:hlinkClick r:id="rId4"/>
              </a:rPr>
              <a:t>http://www.dx.com/p/16v-1000uf-aluminum-motherboard-capacitors-20-piece-pack-127865#.</a:t>
            </a:r>
            <a:r>
              <a:rPr lang="en-US" dirty="0" smtClean="0">
                <a:hlinkClick r:id="rId4"/>
              </a:rPr>
              <a:t>V0IQv5MrJMM</a:t>
            </a:r>
            <a:endParaRPr lang="en-US" dirty="0" smtClean="0"/>
          </a:p>
          <a:p>
            <a:r>
              <a:rPr lang="en-US" dirty="0" smtClean="0"/>
              <a:t>50 Button Pack</a:t>
            </a:r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www.amazon.com/gp/product/B00R17XUFC/ref=oh_aui_search_detailpage?ie=UTF8&amp;psc=1</a:t>
            </a:r>
            <a:r>
              <a:rPr lang="en-US" dirty="0" smtClean="0"/>
              <a:t>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76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Arduino Uno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351" y="1828800"/>
            <a:ext cx="6296148" cy="4351338"/>
          </a:xfrm>
        </p:spPr>
      </p:pic>
    </p:spTree>
    <p:extLst>
      <p:ext uri="{BB962C8B-B14F-4D97-AF65-F5344CB8AC3E}">
        <p14:creationId xmlns:p14="http://schemas.microsoft.com/office/powerpoint/2010/main" val="1159191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Breadboard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012041" y="1004911"/>
            <a:ext cx="4908584" cy="64089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19465" y="3792070"/>
            <a:ext cx="2823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Where is C:19?</a:t>
            </a:r>
            <a:endParaRPr lang="en-US" sz="36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933265" y="2783541"/>
            <a:ext cx="4000500" cy="894230"/>
          </a:xfrm>
          <a:prstGeom prst="straightConnector1">
            <a:avLst/>
          </a:prstGeom>
          <a:ln w="57150">
            <a:solidFill>
              <a:srgbClr val="FF0000">
                <a:alpha val="95000"/>
              </a:srgbClr>
            </a:solidFill>
            <a:tail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13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Like Battleship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815" y="1828800"/>
            <a:ext cx="5895220" cy="4351338"/>
          </a:xfrm>
        </p:spPr>
      </p:pic>
    </p:spTree>
    <p:extLst>
      <p:ext uri="{BB962C8B-B14F-4D97-AF65-F5344CB8AC3E}">
        <p14:creationId xmlns:p14="http://schemas.microsoft.com/office/powerpoint/2010/main" val="90012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Wiring up a Circuit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3" y="1920780"/>
            <a:ext cx="8594725" cy="4167378"/>
          </a:xfrm>
        </p:spPr>
      </p:pic>
    </p:spTree>
    <p:extLst>
      <p:ext uri="{BB962C8B-B14F-4D97-AF65-F5344CB8AC3E}">
        <p14:creationId xmlns:p14="http://schemas.microsoft.com/office/powerpoint/2010/main" val="44430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1904</TotalTime>
  <Words>669</Words>
  <Application>Microsoft Macintosh PowerPoint</Application>
  <PresentationFormat>Widescreen</PresentationFormat>
  <Paragraphs>106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Century Schoolbook</vt:lpstr>
      <vt:lpstr>Wingdings 2</vt:lpstr>
      <vt:lpstr>Arial</vt:lpstr>
      <vt:lpstr>View</vt:lpstr>
      <vt:lpstr>DIY Electronics: The Game of Simon using the Arudino</vt:lpstr>
      <vt:lpstr>About Me</vt:lpstr>
      <vt:lpstr>Contact</vt:lpstr>
      <vt:lpstr>Agenda</vt:lpstr>
      <vt:lpstr>Your Kits</vt:lpstr>
      <vt:lpstr>The Arduino Uno</vt:lpstr>
      <vt:lpstr>Breadboard</vt:lpstr>
      <vt:lpstr>Just Like Battleship</vt:lpstr>
      <vt:lpstr>Wiring up a Circuit</vt:lpstr>
      <vt:lpstr>Project Parts List</vt:lpstr>
      <vt:lpstr>Step 1 – Place the Buttons and Speaker</vt:lpstr>
      <vt:lpstr>Step 2 – Place WS2811 Components</vt:lpstr>
      <vt:lpstr>Step 3 – Start to Wire Up WS2811</vt:lpstr>
      <vt:lpstr>Step 4 – Run the Ground Wires</vt:lpstr>
      <vt:lpstr>Step 5 – Run the Data Lines</vt:lpstr>
      <vt:lpstr>Step 5 – Power on the Arduino</vt:lpstr>
      <vt:lpstr>Step 6 – Program the Arduino</vt:lpstr>
      <vt:lpstr>Step 7 – Open the Serial Monitor</vt:lpstr>
      <vt:lpstr>Water Analogy</vt:lpstr>
      <vt:lpstr>Water Analogy</vt:lpstr>
      <vt:lpstr>LEDs</vt:lpstr>
      <vt:lpstr>Button as a Switch</vt:lpstr>
      <vt:lpstr>Project 3 - Let’s ’Read’ Something</vt:lpstr>
      <vt:lpstr>WS2811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and Photoresistors</dc:title>
  <dc:creator>Brock, Ryan</dc:creator>
  <cp:lastModifiedBy>Brock, Ryan</cp:lastModifiedBy>
  <cp:revision>69</cp:revision>
  <cp:lastPrinted>2016-06-03T17:59:46Z</cp:lastPrinted>
  <dcterms:created xsi:type="dcterms:W3CDTF">2016-03-05T22:58:38Z</dcterms:created>
  <dcterms:modified xsi:type="dcterms:W3CDTF">2016-07-03T01:29:04Z</dcterms:modified>
</cp:coreProperties>
</file>